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6" r:id="rId3"/>
    <p:sldId id="257" r:id="rId4"/>
    <p:sldId id="277" r:id="rId5"/>
    <p:sldId id="264" r:id="rId6"/>
    <p:sldId id="278" r:id="rId7"/>
    <p:sldId id="258" r:id="rId8"/>
    <p:sldId id="279" r:id="rId9"/>
    <p:sldId id="259" r:id="rId10"/>
    <p:sldId id="280" r:id="rId11"/>
    <p:sldId id="260" r:id="rId12"/>
    <p:sldId id="281" r:id="rId13"/>
    <p:sldId id="271" r:id="rId14"/>
    <p:sldId id="273" r:id="rId15"/>
    <p:sldId id="261" r:id="rId16"/>
    <p:sldId id="262" r:id="rId17"/>
    <p:sldId id="287" r:id="rId18"/>
    <p:sldId id="274" r:id="rId19"/>
    <p:sldId id="286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9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9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8327-BA35-4541-AB1B-00A6B451DFEA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9FA3-9A24-4949-A0D3-1CE79F596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142"/>
    </mc:Choice>
    <mc:Fallback xmlns="">
      <p:transition spd="slow" advClick="0" advTm="4142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6.png"/><Relationship Id="rId2" Type="http://schemas.microsoft.com/office/2007/relationships/media" Target="../media/media3.m4a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8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13016"/>
            <a:ext cx="11827512" cy="2217854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3487724" y="2373745"/>
            <a:ext cx="7915275" cy="219085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Horizon / Pleins Textes</a:t>
            </a:r>
          </a:p>
          <a:p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L’archive institutionnelle de l’IRD et le catalogue des centres de documentation de l’IRD</a:t>
            </a:r>
          </a:p>
          <a:p>
            <a:endParaRPr lang="fr-FR" sz="2900" b="1" dirty="0">
              <a:solidFill>
                <a:srgbClr val="44539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9922" y="4925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445395"/>
                </a:solidFill>
                <a:latin typeface="+mj-lt"/>
              </a:rPr>
              <a:t>Tutoriel de prise en main des interfaces de recherche documentaire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4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979">
        <p:fade/>
      </p:transition>
    </mc:Choice>
    <mc:Fallback xmlns="">
      <p:transition spd="med" advClick="0" advTm="9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6" y="256906"/>
            <a:ext cx="11747578" cy="6201043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7501231">
            <a:off x="992304" y="4826978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1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07">
        <p:fade/>
      </p:transition>
    </mc:Choice>
    <mc:Fallback xmlns="">
      <p:transition spd="med" advClick="0" advTm="3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62" y="413913"/>
            <a:ext cx="3945733" cy="653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33925" y="413913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Cliquer sur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+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 pour utiliser les options avancées et affiner le paramétrage de votre recherche, comme par exemple : 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0" y="1943100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45395"/>
                </a:solidFill>
                <a:latin typeface="+mj-lt"/>
              </a:rPr>
              <a:t>Opérateurs </a:t>
            </a:r>
            <a:r>
              <a:rPr lang="fr-FR" sz="2400" dirty="0" smtClean="0">
                <a:solidFill>
                  <a:srgbClr val="445395"/>
                </a:solidFill>
                <a:latin typeface="+mj-lt"/>
              </a:rPr>
              <a:t>booléens </a:t>
            </a:r>
            <a:r>
              <a:rPr lang="fr-FR" sz="2400" dirty="0">
                <a:solidFill>
                  <a:srgbClr val="445395"/>
                </a:solidFill>
                <a:latin typeface="+mj-lt"/>
              </a:rPr>
              <a:t>: possibilité de modifier les opérateurs entre les champs (ET par défaut, possibilité de sélectionner OU) et dans les </a:t>
            </a:r>
            <a:r>
              <a:rPr lang="fr-FR" sz="2400" dirty="0" smtClean="0">
                <a:solidFill>
                  <a:srgbClr val="445395"/>
                </a:solidFill>
                <a:latin typeface="+mj-lt"/>
              </a:rPr>
              <a:t>champs</a:t>
            </a:r>
            <a:endParaRPr lang="fr-FR" sz="24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4500" y="3634619"/>
            <a:ext cx="888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45395"/>
                </a:solidFill>
                <a:latin typeface="+mj-lt"/>
              </a:rPr>
              <a:t>Critères de tri d’affichage des résultats : pertinence, date croissante ou décroissante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47837" y="4956807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45395"/>
                </a:solidFill>
                <a:latin typeface="+mj-lt"/>
              </a:rPr>
              <a:t>Nombre de résultats affichés par page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2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527">
        <p:fade/>
      </p:transition>
    </mc:Choice>
    <mc:Fallback xmlns="">
      <p:transition spd="med" advClick="0" advTm="16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41" y="872019"/>
            <a:ext cx="11006391" cy="539543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210181"/>
            <a:ext cx="11877675" cy="947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445395"/>
                </a:solidFill>
              </a:rPr>
              <a:t>Analyser et exploiter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3681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36">
        <p:fade/>
      </p:transition>
    </mc:Choice>
    <mc:Fallback xmlns="">
      <p:transition spd="med" advClick="0" advTm="1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346" t="2912"/>
          <a:stretch/>
        </p:blipFill>
        <p:spPr>
          <a:xfrm>
            <a:off x="498763" y="627495"/>
            <a:ext cx="6036829" cy="30794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02764" y="627495"/>
            <a:ext cx="487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Les résultats s’affichent par défaut :</a:t>
            </a:r>
          </a:p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&gt; 10 notices par pages</a:t>
            </a:r>
          </a:p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&gt;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c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lassées selon leur pertinence par rapport aux mots clés de la requête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95127" y="2086841"/>
            <a:ext cx="431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Cliquer sur + Détail pour afficher les détails bibliographiques (source, mots clés, résumé si disponible, etc.)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916" t="20491" r="34577" b="7636"/>
          <a:stretch/>
        </p:blipFill>
        <p:spPr>
          <a:xfrm>
            <a:off x="507998" y="1310487"/>
            <a:ext cx="6036830" cy="3783549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 rot="19071981">
            <a:off x="318067" y="1498800"/>
            <a:ext cx="361391" cy="164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53022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5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66">
        <p:fade/>
      </p:transition>
    </mc:Choice>
    <mc:Fallback xmlns="">
      <p:transition spd="med" advClick="0" advTm="15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49569" y="5118027"/>
            <a:ext cx="56416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Les boutons oranges signalent les conditions d’accès direct au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document numérique</a:t>
            </a:r>
            <a:endParaRPr lang="fr-FR" sz="2000" b="1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647" y="370606"/>
            <a:ext cx="43322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Cliquer sur NOTICE pour connaître les conditions d’accès au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document imprimé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(centre détenteur, cote, etc...)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345603"/>
            <a:ext cx="7324725" cy="4324350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8924563">
            <a:off x="4369914" y="844050"/>
            <a:ext cx="604352" cy="1567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357424">
            <a:off x="4220409" y="2524607"/>
            <a:ext cx="695459" cy="1755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9357424">
            <a:off x="4265409" y="4495378"/>
            <a:ext cx="695459" cy="1755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6200000">
            <a:off x="10225422" y="3969311"/>
            <a:ext cx="1940615" cy="16011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134350" y="5118027"/>
            <a:ext cx="390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Sélectionnez des notices pour créer un panier à exporter, imprimer, etc….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766">
        <p:fade/>
      </p:transition>
    </mc:Choice>
    <mc:Fallback xmlns="">
      <p:transition spd="med" advClick="0" advTm="20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4" grpId="0" animBg="1"/>
      <p:bldP spid="8" grpId="0" animBg="1"/>
      <p:bldP spid="15" grpId="0" animBg="1"/>
      <p:bldP spid="1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670656" y="534567"/>
            <a:ext cx="30007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Nombre de résultats obtenu dans la collection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40121" y="2344982"/>
            <a:ext cx="381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Options de tri des résultats :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Pertinence (par défaut)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Année de publication ascendante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(du + ancien au plus récent)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Année de publication descendante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(du + récent au plus ancien)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8" name="Flèche droite 7"/>
          <p:cNvSpPr/>
          <p:nvPr/>
        </p:nvSpPr>
        <p:spPr>
          <a:xfrm rot="10800000">
            <a:off x="6982722" y="2344982"/>
            <a:ext cx="774716" cy="2143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35156" t="35849" r="2596" b="15070"/>
          <a:stretch/>
        </p:blipFill>
        <p:spPr>
          <a:xfrm>
            <a:off x="346334" y="1404350"/>
            <a:ext cx="6559629" cy="290933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8372779">
            <a:off x="6631984" y="949580"/>
            <a:ext cx="959033" cy="1683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09550" y="352425"/>
            <a:ext cx="3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Trier les résultats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6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154">
        <p:fade/>
      </p:transition>
    </mc:Choice>
    <mc:Fallback xmlns="">
      <p:transition spd="med" advClick="0" advTm="14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5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81189" y="299786"/>
            <a:ext cx="427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Filtrer les résultats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2950084" y="3199901"/>
            <a:ext cx="1300721" cy="219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8870579" y="3927255"/>
            <a:ext cx="714222" cy="28601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053689" y="5036899"/>
            <a:ext cx="1294175" cy="22235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55385" y="1836855"/>
            <a:ext cx="2273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Afficher uniquement les résultats qui permettent un accès direct au document numérique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695086" y="3742921"/>
            <a:ext cx="2273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Afficher uniquement les résultats dans une langue (disponibles : français /anglais / espagnol)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8376" y="4668694"/>
            <a:ext cx="2273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Sélectionner un intervalle de temps donné – si pas de sélection, toutes les années sont affichées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52"/>
          <a:stretch/>
        </p:blipFill>
        <p:spPr>
          <a:xfrm>
            <a:off x="4404575" y="1060205"/>
            <a:ext cx="4286712" cy="4705350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0800000" flipV="1">
            <a:off x="8738657" y="1841138"/>
            <a:ext cx="714222" cy="27869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695086" y="925194"/>
            <a:ext cx="2273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Sélectionner votre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centre de documentation</a:t>
            </a:r>
          </a:p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(disponible </a:t>
            </a:r>
            <a:r>
              <a:rPr lang="fr-FR" sz="2000" dirty="0" err="1" smtClean="0">
                <a:solidFill>
                  <a:srgbClr val="445395"/>
                </a:solidFill>
                <a:latin typeface="+mj-lt"/>
              </a:rPr>
              <a:t>uniquemenent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 sur les pages de recherche des centres de doc)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2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737">
        <p:fade/>
      </p:transition>
    </mc:Choice>
    <mc:Fallback xmlns="">
      <p:transition spd="med" advClick="0" advTm="28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2" grpId="0"/>
      <p:bldP spid="12" grpId="0"/>
      <p:bldP spid="13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2425"/>
            <a:ext cx="9454382" cy="49254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71537" y="5534526"/>
            <a:ext cx="850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Pour sélectionner des notices, utiliser les boutons sur chaque notice, ou le bouton ‘Tout sélectionner’ en haut des résultats.</a:t>
            </a:r>
          </a:p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Cliquer sur ‘Afficher la sélection’ pour voir votre panier.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6" name="Flèche droite 5"/>
          <p:cNvSpPr/>
          <p:nvPr/>
        </p:nvSpPr>
        <p:spPr>
          <a:xfrm rot="12675644">
            <a:off x="9485136" y="4261044"/>
            <a:ext cx="695459" cy="1755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2675644">
            <a:off x="9388154" y="1448571"/>
            <a:ext cx="695459" cy="1755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2675644">
            <a:off x="3846337" y="963815"/>
            <a:ext cx="695459" cy="1755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142">
        <p:fade/>
      </p:transition>
    </mc:Choice>
    <mc:Fallback xmlns="">
      <p:transition spd="med" advClick="0" advTm="4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293" y="287640"/>
            <a:ext cx="11099882" cy="452975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Afficher et exploiter votre sélection </a:t>
            </a:r>
            <a:r>
              <a:rPr lang="fr-FR" dirty="0" smtClean="0"/>
              <a:t>	 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1402974" y="3640353"/>
            <a:ext cx="1035862" cy="2356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3394227">
            <a:off x="9919873" y="4193330"/>
            <a:ext cx="890694" cy="2243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12" y="714771"/>
            <a:ext cx="1158611" cy="755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39702"/>
          <a:stretch/>
        </p:blipFill>
        <p:spPr>
          <a:xfrm>
            <a:off x="2531666" y="3222591"/>
            <a:ext cx="7471346" cy="1970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851292" y="4011552"/>
            <a:ext cx="15068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Exporter dans les logiciels biblio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2" name="Flèche droite 11"/>
          <p:cNvSpPr/>
          <p:nvPr/>
        </p:nvSpPr>
        <p:spPr>
          <a:xfrm rot="3430386">
            <a:off x="2040913" y="2854077"/>
            <a:ext cx="841626" cy="2470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8001" y="1985984"/>
            <a:ext cx="1891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Envoyer votre sélection par mail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020518" y="4706125"/>
            <a:ext cx="15068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Retirer un document de la sélection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26067" y="1764519"/>
            <a:ext cx="3227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Imprimer votre sélection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6" name="Flèche droite 15"/>
          <p:cNvSpPr/>
          <p:nvPr/>
        </p:nvSpPr>
        <p:spPr>
          <a:xfrm rot="5400000">
            <a:off x="2800838" y="2614468"/>
            <a:ext cx="1050512" cy="2611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8601506">
            <a:off x="3997103" y="2904170"/>
            <a:ext cx="757423" cy="24316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771810" y="2582678"/>
            <a:ext cx="3227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Vider votre sélection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86910" y="711595"/>
            <a:ext cx="1625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Le panier est conservé le temps de votre session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6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9093">
        <p:fade/>
      </p:transition>
    </mc:Choice>
    <mc:Fallback xmlns="">
      <p:transition spd="med" advClick="0" advTm="39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2" y="202914"/>
            <a:ext cx="8454186" cy="3924522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12987552">
            <a:off x="280035" y="845653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3500871" y="3277229"/>
            <a:ext cx="7915275" cy="1993366"/>
          </a:xfrm>
          <a:prstGeom prst="rect">
            <a:avLst/>
          </a:prstGeom>
          <a:solidFill>
            <a:schemeClr val="bg1"/>
          </a:solidFill>
          <a:ln w="38100">
            <a:solidFill>
              <a:srgbClr val="445395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fr-FR" sz="3200" b="1" dirty="0" err="1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search</a:t>
            </a:r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 interface </a:t>
            </a:r>
            <a:r>
              <a:rPr lang="fr-FR" sz="3200" b="1" dirty="0" err="1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dirty="0" err="1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also</a:t>
            </a:r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dirty="0" err="1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available</a:t>
            </a:r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 in English, click on ‘EN’ </a:t>
            </a:r>
            <a:r>
              <a:rPr lang="fr-FR" sz="3200" b="1" dirty="0" err="1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above</a:t>
            </a:r>
            <a:r>
              <a:rPr lang="fr-FR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r>
              <a:rPr lang="es-ES" sz="32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La interfaz de búsqueda está </a:t>
            </a:r>
            <a:r>
              <a:rPr lang="es-ES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también disponible </a:t>
            </a:r>
            <a:r>
              <a:rPr lang="es-ES" sz="32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en español, haga clic en "</a:t>
            </a:r>
            <a:r>
              <a:rPr lang="es-ES" sz="32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ES" </a:t>
            </a:r>
            <a:r>
              <a:rPr lang="es-ES" sz="32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arriba. </a:t>
            </a:r>
            <a:endParaRPr lang="fr-FR" sz="3200" b="1" dirty="0">
              <a:solidFill>
                <a:srgbClr val="445395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4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671">
        <p:fade/>
      </p:transition>
    </mc:Choice>
    <mc:Fallback xmlns="">
      <p:transition spd="med" advClick="0" advTm="8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6" y="801623"/>
            <a:ext cx="11495193" cy="5167062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18565261">
            <a:off x="4331624" y="3063787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220" y="202489"/>
            <a:ext cx="11766997" cy="447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Recherche rapide depuis la page d’accueil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74337"/>
      </p:ext>
    </p:extLst>
  </p:cSld>
  <p:clrMapOvr>
    <a:masterClrMapping/>
  </p:clrMapOvr>
  <p:transition spd="slow" advClick="0" advTm="8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7825" y="2314575"/>
            <a:ext cx="9144000" cy="280035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45395"/>
                </a:solidFill>
              </a:rPr>
              <a:t>Bonne exploration de la base Horizon / Pleins Textes</a:t>
            </a:r>
            <a:br>
              <a:rPr lang="fr-FR" sz="3200" b="1" dirty="0" smtClean="0">
                <a:solidFill>
                  <a:srgbClr val="445395"/>
                </a:solidFill>
              </a:rPr>
            </a:br>
            <a:r>
              <a:rPr lang="fr-FR" sz="3200" b="1" dirty="0">
                <a:solidFill>
                  <a:srgbClr val="445395"/>
                </a:solidFill>
              </a:rPr>
              <a:t/>
            </a:r>
            <a:br>
              <a:rPr lang="fr-FR" sz="3200" b="1" dirty="0">
                <a:solidFill>
                  <a:srgbClr val="445395"/>
                </a:solidFill>
              </a:rPr>
            </a:br>
            <a:r>
              <a:rPr lang="fr-FR" sz="3200" b="1" dirty="0" smtClean="0">
                <a:solidFill>
                  <a:srgbClr val="445395"/>
                </a:solidFill>
              </a:rPr>
              <a:t>documentation.bondy@ird.fr</a:t>
            </a:r>
            <a:endParaRPr lang="fr-FR" sz="3200" b="1" dirty="0">
              <a:solidFill>
                <a:srgbClr val="445395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13016"/>
            <a:ext cx="11827512" cy="2217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3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182"/>
    </mc:Choice>
    <mc:Fallback xmlns="">
      <p:transition spd="slow" advClick="0" advTm="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99700" y="2899297"/>
            <a:ext cx="629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Choix de </a:t>
            </a:r>
            <a:r>
              <a:rPr lang="fr-FR" sz="2800" dirty="0">
                <a:solidFill>
                  <a:srgbClr val="445395"/>
                </a:solidFill>
                <a:latin typeface="+mj-lt"/>
              </a:rPr>
              <a:t>la </a:t>
            </a:r>
            <a:r>
              <a:rPr lang="fr-FR" sz="2800" b="1" dirty="0">
                <a:solidFill>
                  <a:srgbClr val="445395"/>
                </a:solidFill>
                <a:latin typeface="+mj-lt"/>
              </a:rPr>
              <a:t>collection</a:t>
            </a:r>
            <a:r>
              <a:rPr lang="fr-FR" sz="2800" dirty="0">
                <a:solidFill>
                  <a:srgbClr val="445395"/>
                </a:solidFill>
                <a:latin typeface="+mj-lt"/>
              </a:rPr>
              <a:t> dans laquelle afficher les résultats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4905"/>
          <a:stretch/>
        </p:blipFill>
        <p:spPr>
          <a:xfrm>
            <a:off x="504731" y="2969011"/>
            <a:ext cx="6074904" cy="1562394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 rot="1449898">
            <a:off x="5403934" y="4040051"/>
            <a:ext cx="1749746" cy="1393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48500" y="4131212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45395"/>
                </a:solidFill>
                <a:latin typeface="+mj-lt"/>
              </a:rPr>
              <a:t>cliquer </a:t>
            </a:r>
            <a:r>
              <a:rPr lang="fr-FR" dirty="0" smtClean="0">
                <a:solidFill>
                  <a:srgbClr val="445395"/>
                </a:solidFill>
                <a:latin typeface="+mj-lt"/>
              </a:rPr>
              <a:t>ici pour </a:t>
            </a:r>
            <a:r>
              <a:rPr lang="fr-FR" dirty="0">
                <a:solidFill>
                  <a:srgbClr val="445395"/>
                </a:solidFill>
                <a:latin typeface="+mj-lt"/>
              </a:rPr>
              <a:t>afficher les </a:t>
            </a:r>
            <a:r>
              <a:rPr lang="fr-FR" b="1" dirty="0">
                <a:solidFill>
                  <a:srgbClr val="445395"/>
                </a:solidFill>
                <a:latin typeface="+mj-lt"/>
              </a:rPr>
              <a:t>publications IRD</a:t>
            </a:r>
          </a:p>
        </p:txBody>
      </p:sp>
      <p:sp>
        <p:nvSpPr>
          <p:cNvPr id="14" name="Flèche droite 13"/>
          <p:cNvSpPr/>
          <p:nvPr/>
        </p:nvSpPr>
        <p:spPr>
          <a:xfrm rot="2952919">
            <a:off x="4849099" y="4787698"/>
            <a:ext cx="1529604" cy="15635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66718" y="5325844"/>
            <a:ext cx="478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45395"/>
                </a:solidFill>
                <a:latin typeface="+mj-lt"/>
              </a:rPr>
              <a:t>cliquer </a:t>
            </a:r>
            <a:r>
              <a:rPr lang="fr-FR" dirty="0" smtClean="0">
                <a:solidFill>
                  <a:srgbClr val="445395"/>
                </a:solidFill>
                <a:latin typeface="+mj-lt"/>
              </a:rPr>
              <a:t>ici pour </a:t>
            </a:r>
            <a:r>
              <a:rPr lang="fr-FR" dirty="0">
                <a:solidFill>
                  <a:srgbClr val="445395"/>
                </a:solidFill>
                <a:latin typeface="+mj-lt"/>
              </a:rPr>
              <a:t>afficher les documents </a:t>
            </a:r>
            <a:r>
              <a:rPr lang="fr-FR" dirty="0" smtClean="0">
                <a:solidFill>
                  <a:srgbClr val="445395"/>
                </a:solidFill>
                <a:latin typeface="+mj-lt"/>
              </a:rPr>
              <a:t>disponibles dans </a:t>
            </a:r>
            <a:r>
              <a:rPr lang="fr-FR" dirty="0">
                <a:solidFill>
                  <a:srgbClr val="445395"/>
                </a:solidFill>
                <a:latin typeface="+mj-lt"/>
              </a:rPr>
              <a:t>les </a:t>
            </a:r>
            <a:r>
              <a:rPr lang="fr-FR" b="1" dirty="0">
                <a:solidFill>
                  <a:srgbClr val="445395"/>
                </a:solidFill>
                <a:latin typeface="+mj-lt"/>
              </a:rPr>
              <a:t>centres de documentation du réseau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28806" y="585457"/>
            <a:ext cx="4963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Utiliser l’encart de recherche pour lancer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la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requête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sur </a:t>
            </a:r>
            <a:r>
              <a:rPr lang="fr-FR" sz="2000" b="1" dirty="0">
                <a:solidFill>
                  <a:srgbClr val="445395"/>
                </a:solidFill>
                <a:latin typeface="+mj-lt"/>
              </a:rPr>
              <a:t>toutes les notices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 des collections documentaires et sur le </a:t>
            </a:r>
            <a:r>
              <a:rPr lang="fr-FR" sz="2000" b="1" dirty="0">
                <a:solidFill>
                  <a:srgbClr val="445395"/>
                </a:solidFill>
                <a:latin typeface="+mj-lt"/>
              </a:rPr>
              <a:t>texte intégral des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PDF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2" y="494686"/>
            <a:ext cx="6274550" cy="1589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618">
        <p:fade/>
      </p:transition>
    </mc:Choice>
    <mc:Fallback xmlns="">
      <p:transition spd="med" advClick="0" advTm="25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" grpId="0"/>
      <p:bldP spid="14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26458"/>
          <a:stretch/>
        </p:blipFill>
        <p:spPr>
          <a:xfrm>
            <a:off x="182427" y="1515060"/>
            <a:ext cx="11773605" cy="484923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8565261">
            <a:off x="42692" y="2484407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82427" y="296087"/>
            <a:ext cx="10515600" cy="57530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fr-FR" sz="28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Recherche avancée </a:t>
            </a:r>
            <a:r>
              <a:rPr lang="fr-FR" sz="2800" b="1" dirty="0" smtClean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par </a:t>
            </a:r>
            <a:r>
              <a:rPr lang="fr-FR" sz="2800" b="1" dirty="0">
                <a:solidFill>
                  <a:srgbClr val="445395"/>
                </a:solidFill>
                <a:latin typeface="+mj-lt"/>
                <a:ea typeface="+mj-ea"/>
                <a:cs typeface="+mj-cs"/>
              </a:rPr>
              <a:t>le menu du bandeau  </a:t>
            </a:r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11270"/>
      </p:ext>
    </p:extLst>
  </p:cSld>
  <p:clrMapOvr>
    <a:masterClrMapping/>
  </p:clrMapOvr>
  <p:transition spd="slow" advClick="0" advTm="6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9408" y="964039"/>
            <a:ext cx="1104095" cy="546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55" y="535414"/>
            <a:ext cx="2143125" cy="857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10118" b="12959"/>
          <a:stretch/>
        </p:blipFill>
        <p:spPr>
          <a:xfrm>
            <a:off x="598330" y="1328003"/>
            <a:ext cx="3838575" cy="4762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48250" y="1328003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45395"/>
                </a:solidFill>
                <a:latin typeface="+mj-lt"/>
              </a:rPr>
              <a:t>Lance la recherche sur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tout le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fonds </a:t>
            </a:r>
            <a:r>
              <a:rPr lang="fr-FR" sz="2000" b="1" dirty="0">
                <a:solidFill>
                  <a:srgbClr val="445395"/>
                </a:solidFill>
                <a:latin typeface="+mj-lt"/>
              </a:rPr>
              <a:t>de publication des scientifiques de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l’IRD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(numérique et imprimé)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55" y="1793696"/>
            <a:ext cx="3829050" cy="600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7855" y="28574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445395"/>
                </a:solidFill>
                <a:latin typeface="+mj-lt"/>
              </a:rPr>
              <a:t>Lance la recherche sur les </a:t>
            </a:r>
            <a:r>
              <a:rPr lang="fr-FR" sz="2000" b="1" dirty="0">
                <a:solidFill>
                  <a:srgbClr val="445395"/>
                </a:solidFill>
                <a:latin typeface="+mj-lt"/>
              </a:rPr>
              <a:t>fonds des centres de documentation et sur le fonds numérique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 en libre accès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71725" y="4205237"/>
            <a:ext cx="920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45395"/>
                </a:solidFill>
              </a:rPr>
              <a:t>voir l’onglet ‘</a:t>
            </a:r>
            <a:r>
              <a:rPr lang="fr-FR" sz="2000" b="1" dirty="0">
                <a:solidFill>
                  <a:srgbClr val="445395"/>
                </a:solidFill>
              </a:rPr>
              <a:t>Collections</a:t>
            </a:r>
            <a:r>
              <a:rPr lang="fr-FR" sz="2000" dirty="0">
                <a:solidFill>
                  <a:srgbClr val="445395"/>
                </a:solidFill>
              </a:rPr>
              <a:t>’ pour plus de détails sur les deux principales collections de la base Horizon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109303"/>
            <a:ext cx="15240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1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881">
        <p:fade/>
      </p:transition>
    </mc:Choice>
    <mc:Fallback xmlns="">
      <p:transition spd="med" advClick="0" advTm="20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" y="510139"/>
            <a:ext cx="12049369" cy="518320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844125">
            <a:off x="6888279" y="1207480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3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488">
        <p:fade/>
      </p:transition>
    </mc:Choice>
    <mc:Fallback xmlns="">
      <p:transition spd="med" advClick="0" advTm="2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2" y="3383593"/>
            <a:ext cx="11013794" cy="28961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6" y="458158"/>
            <a:ext cx="3829050" cy="447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7" y="1539386"/>
            <a:ext cx="11258550" cy="58102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6200000">
            <a:off x="11143887" y="2180825"/>
            <a:ext cx="491812" cy="370983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72025" y="458158"/>
            <a:ext cx="581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45395"/>
                </a:solidFill>
                <a:latin typeface="+mj-lt"/>
              </a:rPr>
              <a:t>Les astuces de recherche vous guident dans l’élaboration de vos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requêtes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95750" y="2424204"/>
            <a:ext cx="718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Les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points d’interrogation au bout de chaque champ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vous indiquent où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et comment sont cherchés les termes de votre requête</a:t>
            </a:r>
          </a:p>
        </p:txBody>
      </p:sp>
      <p:sp>
        <p:nvSpPr>
          <p:cNvPr id="14" name="Flèche droite 13"/>
          <p:cNvSpPr/>
          <p:nvPr/>
        </p:nvSpPr>
        <p:spPr>
          <a:xfrm rot="11785833">
            <a:off x="11529786" y="3719031"/>
            <a:ext cx="491812" cy="370983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696364" y="4284159"/>
            <a:ext cx="5279736" cy="1631216"/>
          </a:xfrm>
          <a:prstGeom prst="rect">
            <a:avLst/>
          </a:prstGeom>
          <a:solidFill>
            <a:schemeClr val="bg1"/>
          </a:solidFill>
          <a:ln>
            <a:solidFill>
              <a:srgbClr val="445395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Pour restreindre la recherche à un domaine scientifique spécifique :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cliquer sur la flèche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au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bout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du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champ pour afficher les </a:t>
            </a:r>
            <a:r>
              <a:rPr lang="fr-FR" sz="2000" b="1" dirty="0" smtClean="0">
                <a:solidFill>
                  <a:srgbClr val="445395"/>
                </a:solidFill>
                <a:latin typeface="+mj-lt"/>
              </a:rPr>
              <a:t>thématiques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, cocher le thème souhaité qui s’affiche dans l’encart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1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904">
        <p:fade/>
      </p:transition>
    </mc:Choice>
    <mc:Fallback xmlns="">
      <p:transition spd="med" advClick="0" advTm="23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76954"/>
            <a:ext cx="10349364" cy="641978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7501231">
            <a:off x="1573328" y="1864703"/>
            <a:ext cx="2315606" cy="46276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3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68">
        <p:fade/>
      </p:transition>
    </mc:Choice>
    <mc:Fallback xmlns="">
      <p:transition spd="med" advClick="0" advTm="2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70" y="818593"/>
            <a:ext cx="3028950" cy="476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43325" y="722037"/>
            <a:ext cx="73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45395"/>
                </a:solidFill>
                <a:latin typeface="+mj-lt"/>
              </a:rPr>
              <a:t>Cette rubrique vous permet de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limiter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votre recherche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selon </a:t>
            </a:r>
            <a:r>
              <a:rPr lang="fr-FR" sz="2000" dirty="0">
                <a:solidFill>
                  <a:srgbClr val="445395"/>
                </a:solidFill>
                <a:latin typeface="+mj-lt"/>
              </a:rPr>
              <a:t>plusieurs </a:t>
            </a:r>
            <a:r>
              <a:rPr lang="fr-FR" sz="2000" dirty="0" smtClean="0">
                <a:solidFill>
                  <a:srgbClr val="445395"/>
                </a:solidFill>
                <a:latin typeface="+mj-lt"/>
              </a:rPr>
              <a:t>critères : </a:t>
            </a:r>
            <a:endParaRPr lang="fr-FR" sz="20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88097" y="2489344"/>
            <a:ext cx="532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>
                <a:solidFill>
                  <a:srgbClr val="445395"/>
                </a:solidFill>
                <a:latin typeface="+mj-lt"/>
              </a:rPr>
              <a:t>Types de document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09799" y="3032491"/>
            <a:ext cx="700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45395"/>
                </a:solidFill>
                <a:latin typeface="+mj-lt"/>
              </a:rPr>
              <a:t>Année de publication ou intervalle de </a:t>
            </a:r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temps</a:t>
            </a:r>
            <a:endParaRPr lang="fr-FR" sz="28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09800" y="3595566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45395"/>
                </a:solidFill>
                <a:latin typeface="+mj-lt"/>
              </a:rPr>
              <a:t>Langue de </a:t>
            </a:r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publication</a:t>
            </a:r>
            <a:endParaRPr lang="fr-FR" sz="28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09799" y="4221696"/>
            <a:ext cx="841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Fonds numérique uniquement (accès ouvert)</a:t>
            </a:r>
            <a:endParaRPr lang="fr-FR" sz="2800" dirty="0">
              <a:solidFill>
                <a:srgbClr val="445395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09799" y="4847827"/>
            <a:ext cx="80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Collection d’</a:t>
            </a:r>
            <a:r>
              <a:rPr lang="fr-FR" sz="2800" dirty="0" err="1" smtClean="0">
                <a:solidFill>
                  <a:srgbClr val="445395"/>
                </a:solidFill>
                <a:latin typeface="+mj-lt"/>
              </a:rPr>
              <a:t>ebook</a:t>
            </a:r>
            <a:r>
              <a:rPr lang="fr-FR" sz="2800" dirty="0" smtClean="0">
                <a:solidFill>
                  <a:srgbClr val="445395"/>
                </a:solidFill>
                <a:latin typeface="+mj-lt"/>
              </a:rPr>
              <a:t> des centres de documentation</a:t>
            </a:r>
            <a:endParaRPr lang="fr-FR" sz="2800" dirty="0">
              <a:solidFill>
                <a:srgbClr val="445395"/>
              </a:solidFill>
              <a:latin typeface="+mj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9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410">
        <p:fade/>
      </p:transition>
    </mc:Choice>
    <mc:Fallback xmlns="">
      <p:transition spd="med" advClick="0" advTm="15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5|4.7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3.9|2.4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7|4.4|2.3|4.2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3|2.4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2|4.1|2.3|4.1|2|3.8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2.4|2.4|2.1|3.6|2.3|2.6|2.6|3.3|2.3|3.3|2.3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3.7|2.9|3.4|4|3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7|3.8|2.1|3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.9|1.9|1.9|3.9|1.7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3.1|1.6|1.6|1.5|1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636</Words>
  <Application>Microsoft Office PowerPoint</Application>
  <PresentationFormat>Grand écran</PresentationFormat>
  <Paragraphs>66</Paragraphs>
  <Slides>20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Bonne exploration de la base Horizon / Pleins Textes  documentation.bondy@ird.fr</vt:lpstr>
    </vt:vector>
  </TitlesOfParts>
  <Company>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sur le portail de la base  Horizon Pleins Textes   L’archive institutionnelle de l’IRD et le catalogue des centres de documentation de son réseau documentaire</dc:title>
  <dc:creator>Laurence GOURY</dc:creator>
  <cp:lastModifiedBy>Hanka HENSENS</cp:lastModifiedBy>
  <cp:revision>136</cp:revision>
  <dcterms:created xsi:type="dcterms:W3CDTF">2020-08-10T13:19:55Z</dcterms:created>
  <dcterms:modified xsi:type="dcterms:W3CDTF">2021-06-03T09:27:16Z</dcterms:modified>
</cp:coreProperties>
</file>